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382969" y="168203"/>
            <a:ext cx="640271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400" b="1" dirty="0">
                <a:latin typeface="Montserrat Medium" panose="00000600000000000000" pitchFamily="2" charset="0"/>
              </a:rPr>
              <a:t>CAJA NEGRA </a:t>
            </a:r>
          </a:p>
          <a:p>
            <a:pPr algn="ctr"/>
            <a:r>
              <a:rPr lang="es-MX" sz="1400" b="1" dirty="0">
                <a:latin typeface="Montserrat Medium" panose="00000600000000000000" pitchFamily="2" charset="0"/>
              </a:rPr>
              <a:t>DEPARTAMENTO DE COMUNICACIÓN Y DIFUSIÓN</a:t>
            </a:r>
          </a:p>
          <a:p>
            <a:pPr algn="ctr"/>
            <a:r>
              <a:rPr lang="es-MX" sz="1400" b="1" dirty="0">
                <a:latin typeface="Montserrat Medium" panose="00000600000000000000" pitchFamily="2" charset="0"/>
              </a:rPr>
              <a:t>PROCESO DE </a:t>
            </a:r>
            <a:r>
              <a:rPr lang="es-MX" sz="1400" b="1" dirty="0" smtClean="0">
                <a:latin typeface="Montserrat Medium" panose="00000600000000000000" pitchFamily="2" charset="0"/>
              </a:rPr>
              <a:t>DIFUSIÓN </a:t>
            </a:r>
            <a:r>
              <a:rPr lang="es-MX" sz="1400" b="1" dirty="0">
                <a:latin typeface="Montserrat Medium" panose="00000600000000000000" pitchFamily="2" charset="0"/>
              </a:rPr>
              <a:t>DE LA OFERTA EDUCATIVA DE TECNM-ITH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80208" y="1375714"/>
            <a:ext cx="2468724" cy="37503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MX" sz="1100" dirty="0"/>
          </a:p>
          <a:p>
            <a:r>
              <a:rPr lang="es-MX" sz="1100" dirty="0"/>
              <a:t> </a:t>
            </a:r>
            <a:endParaRPr lang="es-ES" sz="1100" dirty="0"/>
          </a:p>
        </p:txBody>
      </p:sp>
      <p:sp>
        <p:nvSpPr>
          <p:cNvPr id="9" name="Rectángulo 8"/>
          <p:cNvSpPr/>
          <p:nvPr/>
        </p:nvSpPr>
        <p:spPr>
          <a:xfrm>
            <a:off x="760736" y="1030500"/>
            <a:ext cx="876778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3343862" y="1242137"/>
            <a:ext cx="4755723" cy="9343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MX" sz="1000" dirty="0">
                <a:ea typeface="Calibri" panose="020F0502020204030204" pitchFamily="34" charset="0"/>
                <a:cs typeface="Times New Roman" panose="02020603050405020304" pitchFamily="18" charset="0"/>
              </a:rPr>
              <a:t>Acceso a internet, computadoras habilitadas con cámara web, bocinas y audífono para hacer las ferias virtuales. Recursos para la impresión de trípticos con la oferta educativa; web master, teléfono, papel, internet, p</a:t>
            </a:r>
            <a:r>
              <a:rPr lang="es-MX" sz="1000" dirty="0"/>
              <a:t>resupuesto para impresión de materiales, viáticos para personal que asiste a ferias educativas fuera de Hermosillo, prestadores de servicio social, cámara fotográfica, impresora, hojas blancas, </a:t>
            </a:r>
            <a:r>
              <a:rPr lang="es-MX" sz="1000" i="1" dirty="0"/>
              <a:t>souvenirs.</a:t>
            </a:r>
            <a:endParaRPr lang="es-MX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079794" y="985496"/>
            <a:ext cx="811441" cy="2654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3393567" y="2320112"/>
            <a:ext cx="4661883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MX" sz="1100"/>
              <a:t> </a:t>
            </a:r>
            <a:endParaRPr lang="es-ES" sz="1100"/>
          </a:p>
          <a:p>
            <a:r>
              <a:rPr lang="es-MX" sz="1100"/>
              <a:t> </a:t>
            </a:r>
            <a:endParaRPr lang="es-ES" sz="1100" dirty="0"/>
          </a:p>
        </p:txBody>
      </p:sp>
      <p:sp>
        <p:nvSpPr>
          <p:cNvPr id="13" name="Rectángulo 12"/>
          <p:cNvSpPr/>
          <p:nvPr/>
        </p:nvSpPr>
        <p:spPr>
          <a:xfrm>
            <a:off x="5046826" y="2301111"/>
            <a:ext cx="785664" cy="281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3393568" y="6138562"/>
            <a:ext cx="4115222" cy="4983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a typeface="Calibri" panose="020F0502020204030204" pitchFamily="34" charset="0"/>
                <a:cs typeface="Times New Roman" panose="02020603050405020304" pitchFamily="18" charset="0"/>
              </a:rPr>
              <a:t>Atención al 80% de las solicitudes que se reciben de 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planteles de media superior de asistencia a ferias educativas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969625" y="5907028"/>
            <a:ext cx="864339" cy="2654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9165958" y="1435775"/>
            <a:ext cx="2192736" cy="3251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MX" sz="1100" dirty="0"/>
              <a:t> </a:t>
            </a:r>
            <a:endParaRPr lang="es-ES" sz="1100" dirty="0"/>
          </a:p>
        </p:txBody>
      </p:sp>
      <p:sp>
        <p:nvSpPr>
          <p:cNvPr id="17" name="Rectángulo 16"/>
          <p:cNvSpPr/>
          <p:nvPr/>
        </p:nvSpPr>
        <p:spPr>
          <a:xfrm>
            <a:off x="9745592" y="1145824"/>
            <a:ext cx="714619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180206" y="5511587"/>
            <a:ext cx="2868708" cy="13387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9165958" y="5511587"/>
            <a:ext cx="2413591" cy="10780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buFont typeface="+mj-lt"/>
              <a:buAutoNum type="arabicPeriod"/>
            </a:pPr>
            <a:endParaRPr lang="es-MX" sz="1100" dirty="0"/>
          </a:p>
        </p:txBody>
      </p:sp>
      <p:sp>
        <p:nvSpPr>
          <p:cNvPr id="28" name="Flecha arriba y abajo 27"/>
          <p:cNvSpPr/>
          <p:nvPr/>
        </p:nvSpPr>
        <p:spPr>
          <a:xfrm>
            <a:off x="5423284" y="2043556"/>
            <a:ext cx="124462" cy="307653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5370042" y="5521873"/>
            <a:ext cx="139231" cy="399722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7971630" y="3536727"/>
            <a:ext cx="1216152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648931" y="3745852"/>
            <a:ext cx="747097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2375109" y="4449959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Documento 32"/>
          <p:cNvSpPr/>
          <p:nvPr/>
        </p:nvSpPr>
        <p:spPr>
          <a:xfrm>
            <a:off x="7754675" y="5964180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Documento 33"/>
          <p:cNvSpPr/>
          <p:nvPr/>
        </p:nvSpPr>
        <p:spPr>
          <a:xfrm>
            <a:off x="8089462" y="4267275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7965989" y="4151441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72314" y="1490330"/>
            <a:ext cx="2631573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s-MX" sz="900" dirty="0"/>
              <a:t>Solicitud de escuelas de Educación Media Superior para asistir a sus ferias educativas a dar información a sus estudiantes de la oferta educativa de TECNM-ITH. En modalidad presencial o vía plataforma digital.</a:t>
            </a:r>
          </a:p>
          <a:p>
            <a:pPr marL="228600" lvl="0" indent="-228600">
              <a:buFont typeface="+mj-lt"/>
              <a:buAutoNum type="arabicPeriod"/>
            </a:pPr>
            <a:r>
              <a:rPr lang="es-MX" sz="900" dirty="0"/>
              <a:t>Calendario de examen CENEVAL por parte del Depto. de Desarrollo Académico.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900" dirty="0"/>
              <a:t>Requisitos para el registro en línea y puntos de relevancia para el proceso de registro en línea de los aspirantes por parte del Depto. De  Servicios Escolares.</a:t>
            </a:r>
          </a:p>
          <a:p>
            <a:pPr marL="228600" lvl="0" indent="-228600">
              <a:buFont typeface="+mj-lt"/>
              <a:buAutoNum type="arabicPeriod"/>
            </a:pPr>
            <a:r>
              <a:rPr lang="es-MX" sz="900" dirty="0"/>
              <a:t>Estadística del registro de aspirantes por parte de Centro de Cómputo Administrativo.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900" dirty="0"/>
              <a:t>En modalidad presencial se recibe correo electrónico o mensaje vía celular confirmando  e la División de Estudios Profesionales (DEP) sobre qué coordinador asistirá a la feria; y del </a:t>
            </a:r>
            <a:r>
              <a:rPr lang="es-MX" sz="900" dirty="0" err="1"/>
              <a:t>Depto</a:t>
            </a:r>
            <a:r>
              <a:rPr lang="es-MX" sz="900" dirty="0"/>
              <a:t> de Recursos Materiales (RM) sobre chofer y automóvil que atenderá el evento.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900" dirty="0"/>
              <a:t>En modalidad digital y de ser necesario se recibe mensaje de CESA confirmando su apoyo a la Feria Educativa virtual.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900" dirty="0"/>
              <a:t>Fotos que envían coordinadores como evidencia y capturas de pantalla de los eventos virtuales.</a:t>
            </a:r>
            <a:endParaRPr lang="es-ES" sz="900" dirty="0"/>
          </a:p>
          <a:p>
            <a:endParaRPr lang="es-MX" sz="900" dirty="0"/>
          </a:p>
          <a:p>
            <a:endParaRPr lang="es-ES" sz="900" dirty="0"/>
          </a:p>
        </p:txBody>
      </p:sp>
      <p:sp>
        <p:nvSpPr>
          <p:cNvPr id="5" name="CuadroTexto 4"/>
          <p:cNvSpPr txBox="1"/>
          <p:nvPr/>
        </p:nvSpPr>
        <p:spPr>
          <a:xfrm>
            <a:off x="3324195" y="2519355"/>
            <a:ext cx="480050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Font typeface="+mj-lt"/>
              <a:buAutoNum type="arabicPeriod"/>
            </a:pPr>
            <a:r>
              <a:rPr lang="es-MX" sz="950" dirty="0"/>
              <a:t>Se recibe por la solicitud de plantel de media superior para asistir a su feria educativa y/o evento académico afín, ya sea en modo presencial o en plataforma digital.</a:t>
            </a:r>
          </a:p>
          <a:p>
            <a:pPr marL="228600" lvl="0" indent="-228600">
              <a:buFont typeface="+mj-lt"/>
              <a:buAutoNum type="arabicPeriod"/>
            </a:pPr>
            <a:r>
              <a:rPr lang="es-ES" sz="950" dirty="0"/>
              <a:t>Si la invitación es a una feria en modalidad virtual, la solicitud es atendida por Comunicación y Difusión en su totalidad, si hubiera  algún contratiempo, se pide el apoyo del CESA o a la DEP. Para esta modalidad se cuenta con presentación en </a:t>
            </a:r>
            <a:r>
              <a:rPr lang="es-ES" sz="950" dirty="0" err="1"/>
              <a:t>power</a:t>
            </a:r>
            <a:r>
              <a:rPr lang="es-ES" sz="950" dirty="0"/>
              <a:t> </a:t>
            </a:r>
            <a:r>
              <a:rPr lang="es-ES" sz="950" dirty="0" err="1"/>
              <a:t>point</a:t>
            </a:r>
            <a:r>
              <a:rPr lang="es-ES" sz="950" dirty="0"/>
              <a:t> con información de la oferta </a:t>
            </a:r>
            <a:r>
              <a:rPr lang="es-ES" sz="950" dirty="0" smtClean="0"/>
              <a:t>educativa</a:t>
            </a:r>
            <a:r>
              <a:rPr lang="es-ES" sz="950" dirty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s-ES" sz="1000" u="none" strike="noStrike" dirty="0">
                <a:effectLst/>
              </a:rPr>
              <a:t>Cuando la feria educativa es en modalidad presencial se notifica de la solicitud a la División de Estudios Profesionales (DEP)  y Recursos Materiales  (RM) para verificar si pueden agendar, respectivamente,  a coordinador de carrera  así como vehículo y chofer para el  traslado al plantel solicitante.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950" dirty="0"/>
              <a:t>Si ambas instancias pueden cubrir la feria se le confirma a la institución solicitante en las siguientes 48 horas la asistencia o imposibilidad de asistir. </a:t>
            </a:r>
            <a:endParaRPr lang="es-ES" sz="950" dirty="0"/>
          </a:p>
          <a:p>
            <a:pPr marL="228600" lvl="0" indent="-228600">
              <a:buFont typeface="+mj-lt"/>
              <a:buAutoNum type="arabicPeriod"/>
            </a:pPr>
            <a:r>
              <a:rPr lang="es-ES" sz="1000" u="none" strike="noStrike" dirty="0">
                <a:effectLst/>
              </a:rPr>
              <a:t>Para la modalidad presencial se integra un paquete informativo que consta de trípticos con información de las carreras, souvenirs, módulo para colocar materiales</a:t>
            </a:r>
            <a:r>
              <a:rPr lang="es-MX" sz="950" dirty="0"/>
              <a:t>. </a:t>
            </a:r>
            <a:endParaRPr lang="es-ES" sz="950" dirty="0"/>
          </a:p>
          <a:p>
            <a:pPr marL="228600" indent="-228600">
              <a:buFont typeface="+mj-lt"/>
              <a:buAutoNum type="arabicPeriod"/>
            </a:pPr>
            <a:r>
              <a:rPr lang="es-ES" sz="1000" u="none" strike="noStrike" dirty="0">
                <a:effectLst/>
              </a:rPr>
              <a:t>El paquete informativo se entrega al coordinador de carrera que asistirá y al finalizar se regresan los materiales para su resguardo en Comunicación y Difusión</a:t>
            </a:r>
            <a:r>
              <a:rPr lang="es-MX" sz="950" dirty="0"/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s-MX" sz="950" dirty="0"/>
              <a:t>Se elabora, para el archivo digital,  el reporte de la feria educativa y se envía agradecimiento por correo a los planteles de media superior</a:t>
            </a:r>
            <a:endParaRPr lang="es-ES" sz="950" dirty="0"/>
          </a:p>
          <a:p>
            <a:endParaRPr lang="es-ES" sz="950" u="sng" dirty="0"/>
          </a:p>
          <a:p>
            <a:pPr marL="228600" indent="-228600">
              <a:buFont typeface="+mj-lt"/>
              <a:buAutoNum type="arabicPeriod"/>
            </a:pPr>
            <a:endParaRPr lang="es-ES" sz="950" dirty="0"/>
          </a:p>
        </p:txBody>
      </p:sp>
      <p:sp>
        <p:nvSpPr>
          <p:cNvPr id="6" name="CuadroTexto 5"/>
          <p:cNvSpPr txBox="1"/>
          <p:nvPr/>
        </p:nvSpPr>
        <p:spPr>
          <a:xfrm>
            <a:off x="9173080" y="1585869"/>
            <a:ext cx="21116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s-MX" sz="1050" dirty="0"/>
              <a:t>Correo electrónico con solicitud para DEP y RM en modalidad presencial.</a:t>
            </a:r>
          </a:p>
          <a:p>
            <a:pPr marL="228600" indent="-228600">
              <a:buFont typeface="+mj-lt"/>
              <a:buAutoNum type="arabicPeriod"/>
            </a:pPr>
            <a:r>
              <a:rPr lang="es-MX" sz="1050" dirty="0"/>
              <a:t>Correo electrónico de respuesta al plantel de media superior confirmando la asistencia a la feria en  el modo presencial o en plataforma digital.</a:t>
            </a:r>
            <a:endParaRPr lang="es-ES" sz="1050" dirty="0"/>
          </a:p>
          <a:p>
            <a:pPr marL="228600" indent="-228600">
              <a:buFont typeface="+mj-lt"/>
              <a:buAutoNum type="arabicPeriod"/>
            </a:pPr>
            <a:r>
              <a:rPr lang="es-MX" sz="1050" dirty="0"/>
              <a:t>Correo electrónico de agradecimiento  a los planteles de media superior, posterior a la feria educativa</a:t>
            </a:r>
            <a:endParaRPr lang="es-ES" sz="1050" dirty="0"/>
          </a:p>
          <a:p>
            <a:pPr marL="228600" indent="-228600">
              <a:buFont typeface="+mj-lt"/>
              <a:buAutoNum type="arabicPeriod"/>
            </a:pPr>
            <a:r>
              <a:rPr lang="es-MX" sz="1050" dirty="0"/>
              <a:t>Comunicado </a:t>
            </a:r>
            <a:r>
              <a:rPr lang="es-MX" sz="1050" dirty="0" smtClean="0"/>
              <a:t>  </a:t>
            </a:r>
            <a:r>
              <a:rPr lang="es-MX" sz="1050" dirty="0"/>
              <a:t>redes sociales </a:t>
            </a:r>
            <a:r>
              <a:rPr lang="es-MX" sz="1050" i="1" dirty="0" smtClean="0"/>
              <a:t>Facebook y </a:t>
            </a:r>
            <a:r>
              <a:rPr lang="es-MX" sz="1050" i="1" dirty="0"/>
              <a:t>Twitter </a:t>
            </a:r>
            <a:r>
              <a:rPr lang="es-MX" sz="1050" i="1" dirty="0" smtClean="0"/>
              <a:t> </a:t>
            </a:r>
            <a:endParaRPr lang="es-ES" sz="1050" i="1" dirty="0"/>
          </a:p>
          <a:p>
            <a:endParaRPr lang="es-ES" sz="1050" dirty="0"/>
          </a:p>
        </p:txBody>
      </p:sp>
      <p:sp>
        <p:nvSpPr>
          <p:cNvPr id="7" name="CuadroTexto 6"/>
          <p:cNvSpPr txBox="1"/>
          <p:nvPr/>
        </p:nvSpPr>
        <p:spPr>
          <a:xfrm>
            <a:off x="824636" y="5193589"/>
            <a:ext cx="1625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endParaRPr lang="es-ES" sz="1200" b="1" dirty="0"/>
          </a:p>
        </p:txBody>
      </p:sp>
      <p:sp>
        <p:nvSpPr>
          <p:cNvPr id="20" name="CuadroTexto 19"/>
          <p:cNvSpPr txBox="1"/>
          <p:nvPr/>
        </p:nvSpPr>
        <p:spPr>
          <a:xfrm>
            <a:off x="134105" y="5503641"/>
            <a:ext cx="27625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s-MX" sz="900" dirty="0"/>
              <a:t>No llegar con información al público meta de TECNM-ITH, estudiantes de planteles de media superior  públicos y privados.</a:t>
            </a:r>
            <a:endParaRPr lang="es-ES" sz="900" dirty="0"/>
          </a:p>
          <a:p>
            <a:pPr marL="228600" lvl="0" indent="-228600">
              <a:buFont typeface="+mj-lt"/>
              <a:buAutoNum type="arabicPeriod"/>
            </a:pPr>
            <a:r>
              <a:rPr lang="es-MX" sz="900" dirty="0"/>
              <a:t>Afectar la cobertura por no contar con los suficientes estudiantes de media superior con perfil de ingenierías.</a:t>
            </a:r>
            <a:endParaRPr lang="es-ES" sz="900" dirty="0"/>
          </a:p>
          <a:p>
            <a:pPr marL="228600" lvl="0" indent="-228600">
              <a:buFont typeface="+mj-lt"/>
              <a:buAutoNum type="arabicPeriod"/>
            </a:pPr>
            <a:endParaRPr lang="es-ES" sz="900" dirty="0"/>
          </a:p>
          <a:p>
            <a:endParaRPr lang="es-ES" sz="9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9187783" y="5673147"/>
            <a:ext cx="23917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Que </a:t>
            </a:r>
            <a:r>
              <a:rPr lang="es-MX" sz="1000" dirty="0"/>
              <a:t>las instituciones del nivel medio superior no conozcan que </a:t>
            </a:r>
            <a:r>
              <a:rPr lang="es-MX" sz="1000" dirty="0" smtClean="0"/>
              <a:t>TECNM ITH les pude brindar información de oferta educativa en </a:t>
            </a:r>
            <a:r>
              <a:rPr lang="es-MX" sz="1000" smtClean="0"/>
              <a:t>modalidad virtual.</a:t>
            </a:r>
            <a:endParaRPr lang="es-MX" sz="1000" dirty="0"/>
          </a:p>
        </p:txBody>
      </p:sp>
      <p:sp>
        <p:nvSpPr>
          <p:cNvPr id="36" name="Rectángulo 35"/>
          <p:cNvSpPr/>
          <p:nvPr/>
        </p:nvSpPr>
        <p:spPr>
          <a:xfrm>
            <a:off x="9966607" y="5222180"/>
            <a:ext cx="660887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6606</TotalTime>
  <Words>652</Words>
  <Application>Microsoft Office PowerPoint</Application>
  <PresentationFormat>Panorámica</PresentationFormat>
  <Paragraphs>46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 Medium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HP</cp:lastModifiedBy>
  <cp:revision>80</cp:revision>
  <cp:lastPrinted>2021-06-24T21:18:07Z</cp:lastPrinted>
  <dcterms:created xsi:type="dcterms:W3CDTF">2017-10-05T18:52:50Z</dcterms:created>
  <dcterms:modified xsi:type="dcterms:W3CDTF">2022-03-17T14:44:33Z</dcterms:modified>
</cp:coreProperties>
</file>